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479" r:id="rId3"/>
    <p:sldId id="328" r:id="rId4"/>
    <p:sldId id="331" r:id="rId5"/>
    <p:sldId id="357" r:id="rId6"/>
    <p:sldId id="278" r:id="rId7"/>
    <p:sldId id="460" r:id="rId8"/>
    <p:sldId id="461" r:id="rId9"/>
    <p:sldId id="470" r:id="rId10"/>
    <p:sldId id="378" r:id="rId11"/>
    <p:sldId id="462" r:id="rId12"/>
    <p:sldId id="465" r:id="rId13"/>
    <p:sldId id="472" r:id="rId14"/>
    <p:sldId id="377" r:id="rId15"/>
    <p:sldId id="463" r:id="rId16"/>
    <p:sldId id="471" r:id="rId17"/>
    <p:sldId id="464" r:id="rId18"/>
    <p:sldId id="466" r:id="rId19"/>
    <p:sldId id="469" r:id="rId20"/>
    <p:sldId id="478" r:id="rId21"/>
    <p:sldId id="477" r:id="rId22"/>
    <p:sldId id="475" r:id="rId23"/>
    <p:sldId id="467" r:id="rId24"/>
    <p:sldId id="474" r:id="rId25"/>
    <p:sldId id="473" r:id="rId26"/>
    <p:sldId id="439" r:id="rId27"/>
    <p:sldId id="418" r:id="rId28"/>
    <p:sldId id="267" r:id="rId29"/>
    <p:sldId id="319" r:id="rId30"/>
  </p:sldIdLst>
  <p:sldSz cx="12192000" cy="6858000"/>
  <p:notesSz cx="6858000" cy="9144000"/>
  <p:embeddedFontLst>
    <p:embeddedFont>
      <p:font typeface="优设标题黑" panose="00000500000000000000" pitchFamily="2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微软雅黑" panose="020B0503020204020204" pitchFamily="34" charset="-122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479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278"/>
            <p14:sldId id="460"/>
            <p14:sldId id="461"/>
            <p14:sldId id="470"/>
          </p14:sldIdLst>
        </p14:section>
        <p14:section name="ch2" id="{AA915A87-9C0A-4E09-BA79-0DE651E901AA}">
          <p14:sldIdLst>
            <p14:sldId id="378"/>
            <p14:sldId id="462"/>
            <p14:sldId id="465"/>
            <p14:sldId id="472"/>
          </p14:sldIdLst>
        </p14:section>
        <p14:section name="ch3" id="{E58B9C04-F6A0-45D1-8D78-36C4B354908B}">
          <p14:sldIdLst>
            <p14:sldId id="377"/>
            <p14:sldId id="463"/>
            <p14:sldId id="471"/>
            <p14:sldId id="464"/>
          </p14:sldIdLst>
        </p14:section>
        <p14:section name="ch4" id="{C2B820EA-09C2-4A45-9D55-1974CC7F0DFC}">
          <p14:sldIdLst>
            <p14:sldId id="466"/>
            <p14:sldId id="469"/>
            <p14:sldId id="478"/>
            <p14:sldId id="477"/>
            <p14:sldId id="475"/>
            <p14:sldId id="467"/>
            <p14:sldId id="474"/>
            <p14:sldId id="473"/>
          </p14:sldIdLst>
        </p14:section>
        <p14:section name="ch5" id="{8AA4D5CF-BB3F-4E16-9C9D-E771D33C1501}">
          <p14:sldIdLst>
            <p14:sldId id="439"/>
            <p14:sldId id="418"/>
          </p14:sldIdLst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1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440" y="72"/>
      </p:cViewPr>
      <p:guideLst/>
    </p:cSldViewPr>
  </p:slideViewPr>
  <p:outlineViewPr>
    <p:cViewPr>
      <p:scale>
        <a:sx n="33" d="100"/>
        <a:sy n="33" d="100"/>
      </p:scale>
      <p:origin x="0" y="-36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weather.com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</a:p>
          <a:p>
            <a:endParaRPr lang="en-US" altLang="zh-CN" dirty="0"/>
          </a:p>
          <a:p>
            <a:r>
              <a:rPr lang="zh-CN" altLang="en-US" dirty="0"/>
              <a:t>已经实现了按钮或图文消息的发</a:t>
            </a:r>
            <a:r>
              <a:rPr lang="en-US" altLang="zh-CN" dirty="0"/>
              <a:t>1</a:t>
            </a:r>
            <a:r>
              <a:rPr lang="zh-CN" altLang="en-US" dirty="0"/>
              <a:t>，没有的发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87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讲解天气的机器人客服例子</a:t>
            </a:r>
            <a:r>
              <a:rPr lang="en-US" altLang="zh-CN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1: </a:t>
            </a:r>
            <a:r>
              <a:rPr lang="zh-CN" altLang="en-US" dirty="0"/>
              <a:t>和风天气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https://www.heweather.com/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2:</a:t>
            </a:r>
            <a:r>
              <a:rPr lang="zh-CN" altLang="en-US" dirty="0"/>
              <a:t> 多轮对话设计器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演示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3: </a:t>
            </a:r>
            <a:r>
              <a:rPr lang="zh-CN" altLang="en-US" dirty="0"/>
              <a:t>讲解代码</a:t>
            </a:r>
            <a:r>
              <a:rPr lang="en-US" altLang="zh-CN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00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28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400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已经集成了机器人客服的朋友发</a:t>
            </a:r>
            <a:r>
              <a:rPr lang="en-US" altLang="zh-CN" dirty="0"/>
              <a:t>1</a:t>
            </a:r>
            <a:r>
              <a:rPr lang="zh-CN" altLang="en-US" dirty="0"/>
              <a:t>，没有的发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25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54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r>
              <a:rPr lang="zh-CN" altLang="en-US" dirty="0"/>
              <a:t>已经实现了机器人客服自动推送常见问题列表的发</a:t>
            </a:r>
            <a:r>
              <a:rPr lang="en-US" altLang="zh-CN" dirty="0"/>
              <a:t>1</a:t>
            </a:r>
            <a:r>
              <a:rPr lang="zh-CN" altLang="en-US" dirty="0"/>
              <a:t>，没有的发</a:t>
            </a:r>
            <a:r>
              <a:rPr lang="en-US" altLang="zh-CN" dirty="0"/>
              <a:t>2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3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hyperlink" Target="https://github.com/chatopera/conversation-sampleap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9D54E9D-ED5A-4E3C-9420-335F84F47800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853F1C-5069-4D43-9C1E-CD8AC23A8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1AED50-7A17-4E05-B2C1-2A51CE988BBF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46EF87-09FA-470E-BA68-94C60C4DC00B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CE0337-3B6B-4E0E-9C52-79199C9A7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332DC2D-6087-4A87-9CE0-E321C9E2FF53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Chatopera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云服务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5D96E10-4650-1D44-8268-484F0D180A40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35558506-CD8D-5A47-9CF0-15AF56A0DB2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聊天机器人平台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816D3C-312C-0042-A9D6-650FC6F6E000}"/>
              </a:ext>
            </a:extLst>
          </p:cNvPr>
          <p:cNvSpPr/>
          <p:nvPr/>
        </p:nvSpPr>
        <p:spPr>
          <a:xfrm>
            <a:off x="343522" y="1576824"/>
            <a:ext cx="6853158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一站式上线聊天机器人服务。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2E6AF3A7-F81D-C04D-A0C9-3F88CBADDACC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3B89F07B-BF55-1E49-B26C-16DC08F17AE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2E9266-4792-D643-9416-7BEA2CE71019}"/>
              </a:ext>
            </a:extLst>
          </p:cNvPr>
          <p:cNvSpPr/>
          <p:nvPr/>
        </p:nvSpPr>
        <p:spPr>
          <a:xfrm>
            <a:off x="5553476" y="3674831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多轮对话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5AA5A-082D-CB43-BE3B-8161FDAF4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303" y="2790958"/>
            <a:ext cx="995301" cy="995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D0E23E-113E-5E4E-862E-C1B20DC33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739" y="2902387"/>
            <a:ext cx="772444" cy="7724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1770D-452D-D34D-9A24-1232920F769E}"/>
              </a:ext>
            </a:extLst>
          </p:cNvPr>
          <p:cNvSpPr/>
          <p:nvPr/>
        </p:nvSpPr>
        <p:spPr>
          <a:xfrm>
            <a:off x="3693019" y="3674831"/>
            <a:ext cx="1261884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知识库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73014-33E4-894B-BC9F-9F58E6CB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714" y="2794000"/>
            <a:ext cx="880831" cy="8808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8B5544-79B1-B04F-B790-AF4577C8932C}"/>
              </a:ext>
            </a:extLst>
          </p:cNvPr>
          <p:cNvSpPr/>
          <p:nvPr/>
        </p:nvSpPr>
        <p:spPr>
          <a:xfrm>
            <a:off x="7773004" y="3657905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意图识别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088C4-68E9-3E46-B97D-C9DA111965D0}"/>
              </a:ext>
            </a:extLst>
          </p:cNvPr>
          <p:cNvSpPr txBox="1"/>
          <p:nvPr/>
        </p:nvSpPr>
        <p:spPr>
          <a:xfrm>
            <a:off x="318146" y="3189802"/>
            <a:ext cx="2749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机器人实现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2286B-BF58-4A48-9964-25DE4B3F9A8A}"/>
              </a:ext>
            </a:extLst>
          </p:cNvPr>
          <p:cNvSpPr txBox="1"/>
          <p:nvPr/>
        </p:nvSpPr>
        <p:spPr>
          <a:xfrm>
            <a:off x="343522" y="5156723"/>
            <a:ext cx="2749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机器人上线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B6FBE5-B789-A24D-A6FF-A092BDBD9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303" y="2737297"/>
            <a:ext cx="772444" cy="7724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F13396B-720B-164E-9091-F74696618917}"/>
              </a:ext>
            </a:extLst>
          </p:cNvPr>
          <p:cNvSpPr/>
          <p:nvPr/>
        </p:nvSpPr>
        <p:spPr>
          <a:xfrm>
            <a:off x="10151665" y="3657905"/>
            <a:ext cx="902811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测试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11F38B-4D1F-6A47-B638-F031C6464DE4}"/>
              </a:ext>
            </a:extLst>
          </p:cNvPr>
          <p:cNvSpPr/>
          <p:nvPr/>
        </p:nvSpPr>
        <p:spPr>
          <a:xfrm>
            <a:off x="3937739" y="5853234"/>
            <a:ext cx="902811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集成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E92A6D-F9A6-9942-878A-B25E928DD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739" y="4865987"/>
            <a:ext cx="905724" cy="9057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DFB2C3-4927-7940-A5D7-6AD8347F8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712" y="4732736"/>
            <a:ext cx="1121847" cy="11218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58CE4E1-F8C5-CD43-A73C-BACB19D99F20}"/>
              </a:ext>
            </a:extLst>
          </p:cNvPr>
          <p:cNvSpPr/>
          <p:nvPr/>
        </p:nvSpPr>
        <p:spPr>
          <a:xfrm>
            <a:off x="5685296" y="5853234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使用统计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CF0E393-294F-E345-AC20-BF2A36E8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8900" y="4949150"/>
            <a:ext cx="824457" cy="82445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C98F96-36FB-3442-BC16-99B30AA02665}"/>
              </a:ext>
            </a:extLst>
          </p:cNvPr>
          <p:cNvSpPr/>
          <p:nvPr/>
        </p:nvSpPr>
        <p:spPr>
          <a:xfrm>
            <a:off x="7773004" y="5848671"/>
            <a:ext cx="168507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对话历史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880956-3C06-E847-992E-AEA79BECBDB1}"/>
              </a:ext>
            </a:extLst>
          </p:cNvPr>
          <p:cNvSpPr/>
          <p:nvPr/>
        </p:nvSpPr>
        <p:spPr>
          <a:xfrm>
            <a:off x="9955076" y="5844108"/>
            <a:ext cx="1625766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按条计费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0FBA4E-64A8-E544-A80B-B1F380D25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3758" y="4989065"/>
            <a:ext cx="744626" cy="7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4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4" grpId="0"/>
      <p:bldP spid="27" grpId="0"/>
      <p:bldP spid="29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FECE77-52B4-3A42-975E-7863E366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AB9F6-9767-8C40-98B9-15F86C3C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1721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D76C3F-E48E-4344-B436-BB2BC8311CD3}"/>
              </a:ext>
            </a:extLst>
          </p:cNvPr>
          <p:cNvSpPr/>
          <p:nvPr/>
        </p:nvSpPr>
        <p:spPr>
          <a:xfrm>
            <a:off x="0" y="0"/>
            <a:ext cx="12192000" cy="85060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4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https://bot.chatopera.com</a:t>
            </a:r>
          </a:p>
        </p:txBody>
      </p:sp>
    </p:spTree>
    <p:extLst>
      <p:ext uri="{BB962C8B-B14F-4D97-AF65-F5344CB8AC3E}">
        <p14:creationId xmlns:p14="http://schemas.microsoft.com/office/powerpoint/2010/main" val="20584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DD2EA6-7093-8746-80FE-FC2397CF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3164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8C47A-5432-2345-8E87-573FA4317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645" y="0"/>
            <a:ext cx="8390334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7A4373-4F87-AB4F-9CA4-BC3659059148}"/>
              </a:ext>
            </a:extLst>
          </p:cNvPr>
          <p:cNvCxnSpPr/>
          <p:nvPr/>
        </p:nvCxnSpPr>
        <p:spPr>
          <a:xfrm>
            <a:off x="533164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7555AEB-2748-5949-8D4B-453C863EB0C5}"/>
              </a:ext>
            </a:extLst>
          </p:cNvPr>
          <p:cNvSpPr/>
          <p:nvPr/>
        </p:nvSpPr>
        <p:spPr>
          <a:xfrm>
            <a:off x="0" y="6188149"/>
            <a:ext cx="13482084" cy="66985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8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快速开始：文档中心及示例项目</a:t>
            </a:r>
            <a:endParaRPr lang="en-US" sz="2800" noProof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05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机器人客服的集成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1D6F258D-0990-F341-B6D9-0BBEAA1B18A9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F448688-7A84-3343-86BC-C9790900D87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7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创建机器人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F799C-AB73-F54C-820A-3C88AA286E48}"/>
              </a:ext>
            </a:extLst>
          </p:cNvPr>
          <p:cNvSpPr/>
          <p:nvPr/>
        </p:nvSpPr>
        <p:spPr>
          <a:xfrm>
            <a:off x="408832" y="1908265"/>
            <a:ext cx="223651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注册账号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E1847-2117-1548-9302-A6DD53ABF545}"/>
              </a:ext>
            </a:extLst>
          </p:cNvPr>
          <p:cNvSpPr/>
          <p:nvPr/>
        </p:nvSpPr>
        <p:spPr>
          <a:xfrm>
            <a:off x="408832" y="2833660"/>
            <a:ext cx="2339102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邮箱及手机号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D38204D5-2DC6-0A46-A757-E5CE9041776B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0AF1861-2924-7F42-9BB6-B8A19E8D777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7">
            <a:extLst>
              <a:ext uri="{FF2B5EF4-FFF2-40B4-BE49-F238E27FC236}">
                <a16:creationId xmlns:a16="http://schemas.microsoft.com/office/drawing/2014/main" id="{5497E8F4-2060-3445-B9DF-02F6140BF36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083AC48E-0408-ED42-80EA-56FD85C60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A401408-D92D-6346-A389-8982E7316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0853AD59-44F8-4248-919D-86A0E0577C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7F2679C-9A20-1D44-B697-ADA5CF37E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8282FFA-F71F-BA4B-A94D-1EF81F14A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3C380FB-ADBC-5B40-84D5-6B65D2D0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817B749-8B01-6A46-8678-B2C959DC5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28473ED-CA8A-984C-AC0F-F6209CCA102E}"/>
              </a:ext>
            </a:extLst>
          </p:cNvPr>
          <p:cNvSpPr/>
          <p:nvPr/>
        </p:nvSpPr>
        <p:spPr>
          <a:xfrm>
            <a:off x="408832" y="3827590"/>
            <a:ext cx="2749471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创建机器人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3AD74F-C27F-4C4A-8CAB-A6A36C4BE770}"/>
              </a:ext>
            </a:extLst>
          </p:cNvPr>
          <p:cNvSpPr/>
          <p:nvPr/>
        </p:nvSpPr>
        <p:spPr>
          <a:xfrm>
            <a:off x="408832" y="4752985"/>
            <a:ext cx="5570756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名字，语言，欢迎语，头像，描述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19DC96-CE07-6B45-8DD5-42D5FF45A6CA}"/>
              </a:ext>
            </a:extLst>
          </p:cNvPr>
          <p:cNvSpPr/>
          <p:nvPr/>
        </p:nvSpPr>
        <p:spPr>
          <a:xfrm>
            <a:off x="5172279" y="1926809"/>
            <a:ext cx="3764941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导入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FAQ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知识库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3BE4A7-3CCE-8B4D-A503-AC2E3E820CF2}"/>
              </a:ext>
            </a:extLst>
          </p:cNvPr>
          <p:cNvSpPr/>
          <p:nvPr/>
        </p:nvSpPr>
        <p:spPr>
          <a:xfrm>
            <a:off x="5274871" y="2833660"/>
            <a:ext cx="2836289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48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测试机器人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F799C-AB73-F54C-820A-3C88AA286E48}"/>
              </a:ext>
            </a:extLst>
          </p:cNvPr>
          <p:cNvSpPr/>
          <p:nvPr/>
        </p:nvSpPr>
        <p:spPr>
          <a:xfrm>
            <a:off x="343522" y="1780675"/>
            <a:ext cx="428835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测试知识库机器人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D38204D5-2DC6-0A46-A757-E5CE9041776B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0AF1861-2924-7F42-9BB6-B8A19E8D777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7">
            <a:extLst>
              <a:ext uri="{FF2B5EF4-FFF2-40B4-BE49-F238E27FC236}">
                <a16:creationId xmlns:a16="http://schemas.microsoft.com/office/drawing/2014/main" id="{1EAF30A5-4C66-E04D-B8AE-DA20BD3ED24E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595F5C38-D5BF-D148-8557-830B774CD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42AA10A-7645-4A46-965F-542D46223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BDF661A-D271-B649-8360-5E8772587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D172F3C-C048-3443-A30B-F3D36ABE0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D706BEE0-4B80-9142-86A5-3D63268AF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8040254-2E64-894F-8683-6C314D9DD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E12ED13-CFDE-3441-B039-FCC7F412B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9654A78D-D175-7F4B-BCCE-2FFFCC34D104}"/>
              </a:ext>
            </a:extLst>
          </p:cNvPr>
          <p:cNvSpPr/>
          <p:nvPr/>
        </p:nvSpPr>
        <p:spPr>
          <a:xfrm>
            <a:off x="343522" y="2891377"/>
            <a:ext cx="2698175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置信度，扩展问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6282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春松客服集成机器人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4AD7CC-0972-9345-BE48-F8C4E385F30F}"/>
              </a:ext>
            </a:extLst>
          </p:cNvPr>
          <p:cNvSpPr/>
          <p:nvPr/>
        </p:nvSpPr>
        <p:spPr>
          <a:xfrm>
            <a:off x="533238" y="1576824"/>
            <a:ext cx="3262432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创建网页渠道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E1BD237-C4A4-904E-BEBD-C555C97A459B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E1993EAF-330F-4340-9E72-2E656291A3B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7">
            <a:extLst>
              <a:ext uri="{FF2B5EF4-FFF2-40B4-BE49-F238E27FC236}">
                <a16:creationId xmlns:a16="http://schemas.microsoft.com/office/drawing/2014/main" id="{1EC3875A-23CB-7F4E-9A29-D8796012F6C9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B849E653-3B82-2147-9A15-B27CD1402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13AAB44-E9C7-D840-8124-7ACA95234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EB09801-33D8-644D-9184-7B4F7A52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E1DC43F-B0EC-DB4B-B65F-BEE6BC29A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DA561DC-8006-B84D-AD39-DAFC20901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96F8F3F-6812-9D4C-88DC-9F33E5B1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77E79A2-BDDE-9B4A-AFD2-4B83BD4AF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09663C4-D209-2341-ACD6-3E3F77EFDC34}"/>
              </a:ext>
            </a:extLst>
          </p:cNvPr>
          <p:cNvSpPr/>
          <p:nvPr/>
        </p:nvSpPr>
        <p:spPr>
          <a:xfrm>
            <a:off x="533238" y="2483675"/>
            <a:ext cx="377539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关联机器人客服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7AE652-B083-7544-92C5-1578E55ED0AB}"/>
              </a:ext>
            </a:extLst>
          </p:cNvPr>
          <p:cNvSpPr/>
          <p:nvPr/>
        </p:nvSpPr>
        <p:spPr>
          <a:xfrm>
            <a:off x="533238" y="3503014"/>
            <a:ext cx="377539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访客端智能客服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C35A7D-2046-4644-AFDA-3330E6D182F4}"/>
              </a:ext>
            </a:extLst>
          </p:cNvPr>
          <p:cNvSpPr/>
          <p:nvPr/>
        </p:nvSpPr>
        <p:spPr>
          <a:xfrm>
            <a:off x="533237" y="4409865"/>
            <a:ext cx="428835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客服端知识库建议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674745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机器人客服的富文本消息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BCC60E7E-8B18-7247-BEF6-02707CECDB0C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056836E-E569-E540-9D2C-AD15666B297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86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多轮对话设计器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59E7F0-C02C-CA4D-8D42-1981159D8586}"/>
              </a:ext>
            </a:extLst>
          </p:cNvPr>
          <p:cNvSpPr/>
          <p:nvPr/>
        </p:nvSpPr>
        <p:spPr>
          <a:xfrm>
            <a:off x="343522" y="1576824"/>
            <a:ext cx="7463743" cy="4540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多轮对话设计器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Conversation Designer）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是以自然语言为输入，定义聊天机器人逻辑思维的工具。它可以很方便的通过 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Chatopera 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支持的脚本语法描述复杂的对话逻辑，并且通过函数的形式集成企业的其它服务。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企业的业务人员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可以很容易的学习脚本语法，制作满足企业业务需求的聊天机器人。</a:t>
            </a:r>
            <a:endParaRPr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7EF363-D80A-2E40-B306-AB31BD22281E}"/>
              </a:ext>
            </a:extLst>
          </p:cNvPr>
          <p:cNvSpPr/>
          <p:nvPr/>
        </p:nvSpPr>
        <p:spPr>
          <a:xfrm>
            <a:off x="7919188" y="0"/>
            <a:ext cx="4272812" cy="6858000"/>
          </a:xfrm>
          <a:prstGeom prst="rect">
            <a:avLst/>
          </a:prstGeom>
          <a:solidFill>
            <a:srgbClr val="004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AC2D07-CD64-5D43-B55B-AA06248F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488" y="1830791"/>
            <a:ext cx="1598209" cy="15982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739E47-D7FF-7640-A131-22F3B5B5CB16}"/>
              </a:ext>
            </a:extLst>
          </p:cNvPr>
          <p:cNvSpPr txBox="1"/>
          <p:nvPr/>
        </p:nvSpPr>
        <p:spPr>
          <a:xfrm>
            <a:off x="8347433" y="469335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多轮对话设计器</a:t>
            </a:r>
            <a:endParaRPr lang="en-US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7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8657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下载多轮对话设计器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BF576C-E016-8844-9683-E0137D39CE8C}"/>
              </a:ext>
            </a:extLst>
          </p:cNvPr>
          <p:cNvSpPr/>
          <p:nvPr/>
        </p:nvSpPr>
        <p:spPr>
          <a:xfrm>
            <a:off x="724624" y="2750365"/>
            <a:ext cx="3102131" cy="988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一级字号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44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429B2-E7EA-C449-A78F-297485C4F4C4}"/>
              </a:ext>
            </a:extLst>
          </p:cNvPr>
          <p:cNvSpPr/>
          <p:nvPr/>
        </p:nvSpPr>
        <p:spPr>
          <a:xfrm>
            <a:off x="724624" y="3673270"/>
            <a:ext cx="2839239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二级字号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40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E4C2B-E372-C349-B3C6-53384905EE1D}"/>
              </a:ext>
            </a:extLst>
          </p:cNvPr>
          <p:cNvSpPr/>
          <p:nvPr/>
        </p:nvSpPr>
        <p:spPr>
          <a:xfrm>
            <a:off x="724624" y="4571612"/>
            <a:ext cx="2040943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三级字号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02BF9-38D8-5E41-9458-5F3F8CF60301}"/>
              </a:ext>
            </a:extLst>
          </p:cNvPr>
          <p:cNvSpPr/>
          <p:nvPr/>
        </p:nvSpPr>
        <p:spPr>
          <a:xfrm>
            <a:off x="724624" y="5415475"/>
            <a:ext cx="2207656" cy="54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三级以下字号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585B09C-D888-0445-8ED9-6EC88D1FB60A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BD97549-E862-134C-9417-EAE69F23E0C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A983F-5284-204E-9677-521C053B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4290" y="1808456"/>
            <a:ext cx="14836290" cy="504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65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3511C-0BBD-2745-A9BA-9339ABBE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65"/>
            <a:ext cx="12519004" cy="79318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008E7B-3CED-9E45-9510-D4081F57051D}"/>
              </a:ext>
            </a:extLst>
          </p:cNvPr>
          <p:cNvSpPr/>
          <p:nvPr/>
        </p:nvSpPr>
        <p:spPr>
          <a:xfrm>
            <a:off x="0" y="0"/>
            <a:ext cx="12519004" cy="848478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B3F9E-B25D-CC4C-9B57-43A9FE71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203" y="467832"/>
            <a:ext cx="6423826" cy="531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0DBD-2244-2B41-A4C7-5B7A42D78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9" y="4741677"/>
            <a:ext cx="1459701" cy="425746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738480C1-0173-E141-A48F-0386F59EAA5F}"/>
              </a:ext>
            </a:extLst>
          </p:cNvPr>
          <p:cNvSpPr/>
          <p:nvPr/>
        </p:nvSpPr>
        <p:spPr>
          <a:xfrm>
            <a:off x="1635203" y="4146698"/>
            <a:ext cx="1963851" cy="594979"/>
          </a:xfrm>
          <a:prstGeom prst="wedgeRectCallou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多轮对话</a:t>
            </a: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943A4CF-56E9-6946-AE8C-6C074D34AADE}"/>
              </a:ext>
            </a:extLst>
          </p:cNvPr>
          <p:cNvSpPr/>
          <p:nvPr/>
        </p:nvSpPr>
        <p:spPr>
          <a:xfrm>
            <a:off x="3914115" y="1467291"/>
            <a:ext cx="1784936" cy="594979"/>
          </a:xfrm>
          <a:prstGeom prst="wedgeRectCallout">
            <a:avLst>
              <a:gd name="adj1" fmla="val -1570"/>
              <a:gd name="adj2" fmla="val -112631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云服务</a:t>
            </a: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1B313-7A22-2542-AAF5-DED300333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009" y="2709382"/>
            <a:ext cx="8542040" cy="3372442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E7626ED2-E3C1-0E4D-A1DD-DFB32E5CC3EC}"/>
              </a:ext>
            </a:extLst>
          </p:cNvPr>
          <p:cNvSpPr/>
          <p:nvPr/>
        </p:nvSpPr>
        <p:spPr>
          <a:xfrm>
            <a:off x="8364084" y="1540245"/>
            <a:ext cx="3289200" cy="594979"/>
          </a:xfrm>
          <a:prstGeom prst="wedgeRectCallout">
            <a:avLst>
              <a:gd name="adj1" fmla="val -59359"/>
              <a:gd name="adj2" fmla="val 169723"/>
            </a:avLst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多轮对话设计器</a:t>
            </a: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79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列表消息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585B09C-D888-0445-8ED9-6EC88D1FB60A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BD97549-E862-134C-9417-EAE69F23E0C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E2E59-8E3A-114E-912C-2B69B362E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68"/>
          <a:stretch/>
        </p:blipFill>
        <p:spPr>
          <a:xfrm>
            <a:off x="272859" y="1990611"/>
            <a:ext cx="5553784" cy="2730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组合 27">
            <a:extLst>
              <a:ext uri="{FF2B5EF4-FFF2-40B4-BE49-F238E27FC236}">
                <a16:creationId xmlns:a16="http://schemas.microsoft.com/office/drawing/2014/main" id="{EDF9B4DA-A6F8-8A48-B7E5-DBFB83D166AF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6D3F41F0-E958-E24D-B0DF-A75B951B6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79C79B1-B0D3-1943-931A-427500D7D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852CD9-D6F7-DB4B-A6BD-D92290FFB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2BA5F3F-5083-3942-8896-891723BE9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2F260BC-3EC2-644B-9AEA-1E566E6CA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6C86041-0900-E344-B342-FBA21B33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0FCAC74-988A-E34D-A43E-0737CB66C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38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问候语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585B09C-D888-0445-8ED9-6EC88D1FB60A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BD97549-E862-134C-9417-EAE69F23E0C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42A88-FC73-7349-83C0-33913FD1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4" y="1822155"/>
            <a:ext cx="5654070" cy="3302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组合 27">
            <a:extLst>
              <a:ext uri="{FF2B5EF4-FFF2-40B4-BE49-F238E27FC236}">
                <a16:creationId xmlns:a16="http://schemas.microsoft.com/office/drawing/2014/main" id="{3FDC7F4D-A543-4149-8D8D-BC9FFFD9A7C6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E4303BB8-87A2-554D-B088-A05526A39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8EEAEFF-7B1F-184A-BE58-582791837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0060F359-814A-FA43-89FD-BA0A683AD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0241F89-D440-3444-92B2-83FA50ADF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A81952B-D9F6-EA4B-9B0B-B1E06D5C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A508A16-E306-0A4B-90C6-65843670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F160CC9-3FC9-6D40-85AE-2BE996DB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138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按钮消息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585B09C-D888-0445-8ED9-6EC88D1FB60A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BD97549-E862-134C-9417-EAE69F23E0C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47786-C0CB-854C-947D-155ED95B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1" y="1976917"/>
            <a:ext cx="7449623" cy="22865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组合 27">
            <a:extLst>
              <a:ext uri="{FF2B5EF4-FFF2-40B4-BE49-F238E27FC236}">
                <a16:creationId xmlns:a16="http://schemas.microsoft.com/office/drawing/2014/main" id="{8F96F38A-FF13-9546-A5B9-E676A28E8413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832E15C2-1A22-A54F-B278-B324DC54C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4DF0D91-EAE7-5849-A1EC-7324869D9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AE210F5-A3D5-3145-9E81-605EC5123B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5ACAB81-08F5-D543-920B-59D958929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D6499271-7CD8-0547-8A42-CBB137EEF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3C2E6D4-25A8-474C-BA87-E449C44F6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8B9BB12-0C33-854C-82B1-B66D61D4A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1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图文消息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585B09C-D888-0445-8ED9-6EC88D1FB60A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BD97549-E862-134C-9417-EAE69F23E0C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38F96-ECB8-E949-944F-96796754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21" y="2070542"/>
            <a:ext cx="6153633" cy="2118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组合 27">
            <a:extLst>
              <a:ext uri="{FF2B5EF4-FFF2-40B4-BE49-F238E27FC236}">
                <a16:creationId xmlns:a16="http://schemas.microsoft.com/office/drawing/2014/main" id="{FEFB5C99-BCD9-0349-B988-90F13930A14F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5129760-5218-0748-8655-1C75B5EE1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3DF8A71-3C2D-DE43-BFA9-E297B4AD8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25CD04A-8DA2-B345-8361-D14BB8070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0A0A85-01AC-7541-83F1-D5FBCCB4C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D032BDFF-5881-934B-8920-BD987E96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29911D2-813A-8645-A313-CDC93BB6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56B9975-D4A8-934B-8944-28C85B123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25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代码阅读提示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5B8FF3C-0C8B-8748-8288-5CF57E246146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FBBE4ADD-A370-BC4A-BF2E-6DE0AEA8332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29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多轮对话示例程序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92846" y="1871100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天气查询机器人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6B218B80-ED69-DE4A-A847-F902A5A9F901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6763554F-E88E-F246-A024-B9F996C7CE9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DE4A0-8792-6340-B126-E3E9FCE59969}"/>
              </a:ext>
            </a:extLst>
          </p:cNvPr>
          <p:cNvSpPr/>
          <p:nvPr/>
        </p:nvSpPr>
        <p:spPr>
          <a:xfrm>
            <a:off x="0" y="3870251"/>
            <a:ext cx="12192000" cy="298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A52F8-8DEF-A245-AD45-144E370B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47" y="4157159"/>
            <a:ext cx="1767958" cy="1767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69CA29-BF6B-CA40-8401-E1D57ABE26C1}"/>
              </a:ext>
            </a:extLst>
          </p:cNvPr>
          <p:cNvSpPr txBox="1"/>
          <p:nvPr/>
        </p:nvSpPr>
        <p:spPr>
          <a:xfrm>
            <a:off x="791669" y="6037615"/>
            <a:ext cx="1933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6AA48F-E1D5-D647-ABC1-447E6A4728B7}"/>
              </a:ext>
            </a:extLst>
          </p:cNvPr>
          <p:cNvSpPr/>
          <p:nvPr/>
        </p:nvSpPr>
        <p:spPr>
          <a:xfrm>
            <a:off x="791669" y="2999967"/>
            <a:ext cx="8344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https://github.com/chatopera/conversation-sampleapp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23B8A4-33D2-D148-81B0-A45794417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732" y="3870251"/>
            <a:ext cx="8675119" cy="298207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27DA2F-6CFC-334B-9756-AC50A3B37C8B}"/>
              </a:ext>
            </a:extLst>
          </p:cNvPr>
          <p:cNvCxnSpPr/>
          <p:nvPr/>
        </p:nvCxnSpPr>
        <p:spPr>
          <a:xfrm>
            <a:off x="3471732" y="3870251"/>
            <a:ext cx="0" cy="29877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286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F65ACDA8-1D67-411D-B6AC-E3CF03CC2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662DFFE9-EDDC-4322-9D9C-6EFED4F6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0AC26ED7-4A2C-45E4-AA3A-B7092F4A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7B8D31-6F0F-4ACA-99F5-83AA1DC38F49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6172BD2-F9FB-4C0A-80E0-D362F21AB8E3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2583CB-54AE-4353-B384-4F80C3A00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18B0514E-D12B-4FF2-ACDE-305F62331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73D1AA8F-7028-4589-946D-3C7328172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7C8330-53C3-4FC6-AE97-D4992428B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0A6F163-8BFA-4EDB-A7BB-44E41DBFD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EE9EFB-F8AF-4D1E-8DDF-35A2236BA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9E9813D-89B3-418E-B303-FBD7BD49E855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春松客服的机器人客服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B882CC6-33E5-44F5-A077-CAAF1AD4CF74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6E7D4E-BE33-4420-B84C-DD2B49719B50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B6ECB3F-C90B-4724-93DF-30F87A6D3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8459209C-D532-40C5-99EE-46034DBB2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F88702C-A148-40D8-B39A-A0734AF79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 b="1691"/>
          <a:stretch/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8591319" cy="655563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机器人客服解决哪些问题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en-US" altLang="zh-CN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Chatopera</a:t>
            </a: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云服务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机器人客服的集成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机器人客服的富文本消息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id="{EFB89D66-8BF6-4D2E-ABBB-64AA5BF304DC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116982DE-56D5-4891-9DF8-842D732B193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机器人客服解决哪些问题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0306ABFD-05B3-CF4F-91CB-EC2E1FA1CD78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5DB82131-CCD8-B844-8C97-F0389FDD8CAC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提升用户体验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95191-0F20-E943-9583-940F6D1492C4}"/>
              </a:ext>
            </a:extLst>
          </p:cNvPr>
          <p:cNvSpPr/>
          <p:nvPr/>
        </p:nvSpPr>
        <p:spPr>
          <a:xfrm>
            <a:off x="511973" y="1738145"/>
            <a:ext cx="223651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快速回复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0FCD6545-3559-0845-A182-3DF501314B4A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4D58DEF-9172-8D48-A58B-90DCEEA34A2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09BAD-11BC-F542-9982-B2F931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919" y="2644996"/>
            <a:ext cx="1886201" cy="18862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B661C-0C96-B045-B644-5470046DB2DE}"/>
              </a:ext>
            </a:extLst>
          </p:cNvPr>
          <p:cNvSpPr/>
          <p:nvPr/>
        </p:nvSpPr>
        <p:spPr>
          <a:xfrm>
            <a:off x="511973" y="2644996"/>
            <a:ext cx="377539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回复内容标准化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5E131E-BCDB-5F42-82E6-1800700B7025}"/>
              </a:ext>
            </a:extLst>
          </p:cNvPr>
          <p:cNvSpPr/>
          <p:nvPr/>
        </p:nvSpPr>
        <p:spPr>
          <a:xfrm>
            <a:off x="529492" y="3539279"/>
            <a:ext cx="3262432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克服负面情绪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02D239-7385-F142-B506-49A6ED984FB0}"/>
              </a:ext>
            </a:extLst>
          </p:cNvPr>
          <p:cNvSpPr/>
          <p:nvPr/>
        </p:nvSpPr>
        <p:spPr>
          <a:xfrm>
            <a:off x="529492" y="4458698"/>
            <a:ext cx="223651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永远在线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944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降低客服运营成本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684-0097-074C-8FA1-BDE5F1042133}"/>
              </a:ext>
            </a:extLst>
          </p:cNvPr>
          <p:cNvSpPr/>
          <p:nvPr/>
        </p:nvSpPr>
        <p:spPr>
          <a:xfrm>
            <a:off x="554503" y="2721388"/>
            <a:ext cx="5827236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初级客服快速掌握知识库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2083DD8D-B549-5C42-9F5D-C16A1410A63C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86C2086A-0942-0C4C-9040-B751DDDED31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41D58-A0F6-0744-9D3B-63FBE58F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213" y="2684818"/>
            <a:ext cx="2218038" cy="22180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934FD1-DA40-C34D-9F73-E3BBA8735485}"/>
              </a:ext>
            </a:extLst>
          </p:cNvPr>
          <p:cNvSpPr/>
          <p:nvPr/>
        </p:nvSpPr>
        <p:spPr>
          <a:xfrm>
            <a:off x="554503" y="1850256"/>
            <a:ext cx="5827236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机器人客服直接接待访客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05B2D-BA7B-C748-AE43-E6F2B2C3D557}"/>
              </a:ext>
            </a:extLst>
          </p:cNvPr>
          <p:cNvSpPr/>
          <p:nvPr/>
        </p:nvSpPr>
        <p:spPr>
          <a:xfrm>
            <a:off x="554503" y="3664809"/>
            <a:ext cx="3262432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减少客户投诉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75309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优化企业业务流程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684-0097-074C-8FA1-BDE5F1042133}"/>
              </a:ext>
            </a:extLst>
          </p:cNvPr>
          <p:cNvSpPr/>
          <p:nvPr/>
        </p:nvSpPr>
        <p:spPr>
          <a:xfrm>
            <a:off x="408832" y="2135873"/>
            <a:ext cx="428835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快速查看常问问题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2083DD8D-B549-5C42-9F5D-C16A1410A63C}"/>
              </a:ext>
            </a:extLst>
          </p:cNvPr>
          <p:cNvSpPr txBox="1"/>
          <p:nvPr/>
        </p:nvSpPr>
        <p:spPr>
          <a:xfrm>
            <a:off x="7993065" y="625163"/>
            <a:ext cx="3898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春松客服的机器人客服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86C2086A-0942-0C4C-9040-B751DDDED31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CC83F-B565-884D-B8B9-7946D96C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057" y="3194864"/>
            <a:ext cx="1467208" cy="14672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7EE327-38A4-F948-B010-9C01D2BCA04A}"/>
              </a:ext>
            </a:extLst>
          </p:cNvPr>
          <p:cNvSpPr/>
          <p:nvPr/>
        </p:nvSpPr>
        <p:spPr>
          <a:xfrm>
            <a:off x="408832" y="3148347"/>
            <a:ext cx="377539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优化大客户转化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FFA236-6AB4-1844-BEEB-55099E61E170}"/>
              </a:ext>
            </a:extLst>
          </p:cNvPr>
          <p:cNvSpPr/>
          <p:nvPr/>
        </p:nvSpPr>
        <p:spPr>
          <a:xfrm>
            <a:off x="408831" y="4132414"/>
            <a:ext cx="4288353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快速响应棘手问题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02239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3636</TotalTime>
  <Words>942</Words>
  <Application>Microsoft Office PowerPoint</Application>
  <PresentationFormat>宽屏</PresentationFormat>
  <Paragraphs>176</Paragraphs>
  <Slides>29</Slides>
  <Notes>13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微软雅黑</vt:lpstr>
      <vt:lpstr>微软雅黑</vt:lpstr>
      <vt:lpstr>Calibri Light</vt:lpstr>
      <vt:lpstr>Arial</vt:lpstr>
      <vt:lpstr>优设标题黑</vt:lpstr>
      <vt:lpstr>Calibri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机器人客服解决哪些问题</vt:lpstr>
      <vt:lpstr>提升用户体验</vt:lpstr>
      <vt:lpstr>降低客服运营成本</vt:lpstr>
      <vt:lpstr>优化企业业务流程</vt:lpstr>
      <vt:lpstr>Chatopera云服务</vt:lpstr>
      <vt:lpstr>聊天机器人平台</vt:lpstr>
      <vt:lpstr>PowerPoint 演示文稿</vt:lpstr>
      <vt:lpstr>PowerPoint 演示文稿</vt:lpstr>
      <vt:lpstr>机器人客服的集成</vt:lpstr>
      <vt:lpstr>创建机器人</vt:lpstr>
      <vt:lpstr>测试机器人</vt:lpstr>
      <vt:lpstr>春松客服集成机器人</vt:lpstr>
      <vt:lpstr>机器人客服的富文本消息</vt:lpstr>
      <vt:lpstr>多轮对话设计器</vt:lpstr>
      <vt:lpstr>下载多轮对话设计器</vt:lpstr>
      <vt:lpstr>PowerPoint 演示文稿</vt:lpstr>
      <vt:lpstr>列表消息</vt:lpstr>
      <vt:lpstr>问候语</vt:lpstr>
      <vt:lpstr>按钮消息</vt:lpstr>
      <vt:lpstr>图文消息</vt:lpstr>
      <vt:lpstr>代码阅读提示</vt:lpstr>
      <vt:lpstr>多轮对话示例程序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1825</cp:revision>
  <dcterms:created xsi:type="dcterms:W3CDTF">2018-12-15T14:21:46Z</dcterms:created>
  <dcterms:modified xsi:type="dcterms:W3CDTF">2021-11-28T11:51:22Z</dcterms:modified>
</cp:coreProperties>
</file>